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  <p:sldMasterId id="2147483811" r:id="rId2"/>
    <p:sldMasterId id="2147483823" r:id="rId3"/>
    <p:sldMasterId id="2147483835" r:id="rId4"/>
    <p:sldMasterId id="2147483847" r:id="rId5"/>
  </p:sldMasterIdLst>
  <p:sldIdLst>
    <p:sldId id="256" r:id="rId6"/>
    <p:sldId id="257" r:id="rId7"/>
    <p:sldId id="273" r:id="rId8"/>
    <p:sldId id="258" r:id="rId9"/>
    <p:sldId id="270" r:id="rId10"/>
    <p:sldId id="271" r:id="rId11"/>
    <p:sldId id="272" r:id="rId12"/>
    <p:sldId id="261" r:id="rId13"/>
    <p:sldId id="265" r:id="rId14"/>
    <p:sldId id="275" r:id="rId15"/>
    <p:sldId id="277" r:id="rId16"/>
    <p:sldId id="266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8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openxmlformats.org/officeDocument/2006/relationships/image" Target="../media/image7.jpeg"/><Relationship Id="rId1" Type="http://schemas.openxmlformats.org/officeDocument/2006/relationships/themeOverride" Target="../theme/themeOverrid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61814768685086E-2"/>
          <c:y val="6.0425319172574168E-2"/>
          <c:w val="0.88612862836748185"/>
          <c:h val="0.83645168267355696"/>
        </c:manualLayout>
      </c:layout>
      <c:scatterChart>
        <c:scatterStyle val="lineMarker"/>
        <c:varyColors val="0"/>
        <c:ser>
          <c:idx val="0"/>
          <c:order val="0"/>
          <c:xVal>
            <c:numRef>
              <c:f>Лист1!$A$2:$K$2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Лист1!$A$3:$K$3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9</c:v>
                </c:pt>
                <c:pt idx="4">
                  <c:v>4</c:v>
                </c:pt>
                <c:pt idx="5">
                  <c:v>10</c:v>
                </c:pt>
                <c:pt idx="6">
                  <c:v>3</c:v>
                </c:pt>
                <c:pt idx="7">
                  <c:v>5</c:v>
                </c:pt>
                <c:pt idx="8">
                  <c:v>3</c:v>
                </c:pt>
                <c:pt idx="9">
                  <c:v>5</c:v>
                </c:pt>
                <c:pt idx="10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229440"/>
        <c:axId val="245230976"/>
      </c:scatterChart>
      <c:valAx>
        <c:axId val="245229440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>
            <a:tailEnd type="stealth"/>
          </a:ln>
        </c:spPr>
        <c:crossAx val="245230976"/>
        <c:crosses val="autoZero"/>
        <c:crossBetween val="midCat"/>
        <c:majorUnit val="1"/>
      </c:valAx>
      <c:valAx>
        <c:axId val="245230976"/>
        <c:scaling>
          <c:orientation val="minMax"/>
          <c:max val="1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25400">
            <a:tailEnd type="stealth"/>
          </a:ln>
        </c:spPr>
        <c:crossAx val="245229440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  <a:ln w="19050">
              <a:solidFill>
                <a:srgbClr val="002060"/>
              </a:solidFill>
            </a:ln>
          </c:spPr>
          <c:invertIfNegative val="0"/>
          <c:val>
            <c:numRef>
              <c:f>Лист1!$A$3:$K$3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9</c:v>
                </c:pt>
                <c:pt idx="4">
                  <c:v>4</c:v>
                </c:pt>
                <c:pt idx="5">
                  <c:v>10</c:v>
                </c:pt>
                <c:pt idx="6">
                  <c:v>3</c:v>
                </c:pt>
                <c:pt idx="7">
                  <c:v>5</c:v>
                </c:pt>
                <c:pt idx="8">
                  <c:v>3</c:v>
                </c:pt>
                <c:pt idx="9">
                  <c:v>5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96647552"/>
        <c:axId val="230277888"/>
      </c:barChart>
      <c:catAx>
        <c:axId val="196647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ru-RU" sz="2000" b="0"/>
                  <a:t>ответы</a:t>
                </a:r>
              </a:p>
            </c:rich>
          </c:tx>
          <c:layout>
            <c:manualLayout>
              <c:xMode val="edge"/>
              <c:yMode val="edge"/>
              <c:x val="0.85882764654418386"/>
              <c:y val="0.89465904997169476"/>
            </c:manualLayout>
          </c:layout>
          <c:overlay val="0"/>
        </c:title>
        <c:majorTickMark val="none"/>
        <c:minorTickMark val="none"/>
        <c:tickLblPos val="nextTo"/>
        <c:crossAx val="230277888"/>
        <c:crosses val="autoZero"/>
        <c:auto val="1"/>
        <c:lblAlgn val="ctr"/>
        <c:lblOffset val="100"/>
        <c:noMultiLvlLbl val="0"/>
      </c:catAx>
      <c:valAx>
        <c:axId val="230277888"/>
        <c:scaling>
          <c:orientation val="minMax"/>
          <c:max val="10"/>
        </c:scaling>
        <c:delete val="0"/>
        <c:axPos val="l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ru-RU" sz="2000" b="0"/>
                  <a:t>кол-во</a:t>
                </a:r>
                <a:r>
                  <a:rPr lang="ru-RU" sz="2000" b="0" baseline="0"/>
                  <a:t> ответов</a:t>
                </a:r>
                <a:endParaRPr lang="ru-RU" sz="2000" b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96647552"/>
        <c:crossesAt val="1"/>
        <c:crossBetween val="between"/>
      </c:valAx>
    </c:plotArea>
    <c:plotVisOnly val="1"/>
    <c:dispBlanksAs val="gap"/>
    <c:showDLblsOverMax val="0"/>
  </c:chart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cat>
            <c:numRef>
              <c:f>Лист1!$A$1:$K$1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Лист1!$A$2:$K$2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9</c:v>
                </c:pt>
                <c:pt idx="4">
                  <c:v>4</c:v>
                </c:pt>
                <c:pt idx="5">
                  <c:v>10</c:v>
                </c:pt>
                <c:pt idx="6">
                  <c:v>3</c:v>
                </c:pt>
                <c:pt idx="7">
                  <c:v>5</c:v>
                </c:pt>
                <c:pt idx="8">
                  <c:v>3</c:v>
                </c:pt>
                <c:pt idx="9">
                  <c:v>5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A84065-9DE7-4ADD-BDCA-421DD4E76B4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CC0CC2-699B-4494-83AB-A36FB0604656}">
      <dgm:prSet/>
      <dgm:spPr/>
      <dgm:t>
        <a:bodyPr/>
        <a:lstStyle/>
        <a:p>
          <a:pPr algn="l" rtl="0"/>
          <a:r>
            <a:rPr lang="ru-RU" b="1" dirty="0" smtClean="0"/>
            <a:t>На праздничном вечере среди учеников провели лотерею. Каждый из 50 школьников произвольно задумал одну цифру от 0 и до 9  и записал ее на левой и правой половинках своего билета. Правые половинки остались у их владельцев а левые попали на стол к организаторам лотереи. Итак, на столе 50 листочков, содержащих  необходимую информацию. Как в ней разобраться?</a:t>
          </a:r>
          <a:endParaRPr lang="ru-RU" dirty="0"/>
        </a:p>
      </dgm:t>
    </dgm:pt>
    <dgm:pt modelId="{3CBAECD6-BB2D-4744-BFB2-69342F396558}" type="parTrans" cxnId="{CDC0066A-2BAA-4792-A55A-F727184FC416}">
      <dgm:prSet/>
      <dgm:spPr/>
      <dgm:t>
        <a:bodyPr/>
        <a:lstStyle/>
        <a:p>
          <a:endParaRPr lang="ru-RU"/>
        </a:p>
      </dgm:t>
    </dgm:pt>
    <dgm:pt modelId="{B1B84D9A-E198-4B35-B7F5-F34309FFA344}" type="sibTrans" cxnId="{CDC0066A-2BAA-4792-A55A-F727184FC416}">
      <dgm:prSet/>
      <dgm:spPr/>
      <dgm:t>
        <a:bodyPr/>
        <a:lstStyle/>
        <a:p>
          <a:endParaRPr lang="ru-RU"/>
        </a:p>
      </dgm:t>
    </dgm:pt>
    <dgm:pt modelId="{46F59978-1A3C-4B39-8F18-C4A45338DF03}" type="pres">
      <dgm:prSet presAssocID="{16A84065-9DE7-4ADD-BDCA-421DD4E76B4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39ACA4A-B77B-45C5-9BB3-D759C47B767C}" type="pres">
      <dgm:prSet presAssocID="{FECC0CC2-699B-4494-83AB-A36FB0604656}" presName="circle1" presStyleLbl="node1" presStyleIdx="0" presStyleCnt="1"/>
      <dgm:spPr/>
    </dgm:pt>
    <dgm:pt modelId="{782BC56E-5A96-4EB1-B350-C6CA884C384A}" type="pres">
      <dgm:prSet presAssocID="{FECC0CC2-699B-4494-83AB-A36FB0604656}" presName="space" presStyleCnt="0"/>
      <dgm:spPr/>
    </dgm:pt>
    <dgm:pt modelId="{31E34D69-FCDD-4329-AE0D-BC353EE91431}" type="pres">
      <dgm:prSet presAssocID="{FECC0CC2-699B-4494-83AB-A36FB0604656}" presName="rect1" presStyleLbl="alignAcc1" presStyleIdx="0" presStyleCnt="1" custScaleX="78134" custScaleY="77810" custLinFactNeighborX="-8007" custLinFactNeighborY="519"/>
      <dgm:spPr/>
    </dgm:pt>
    <dgm:pt modelId="{9B41F6D2-CED7-418C-9A53-7C9F90113A4E}" type="pres">
      <dgm:prSet presAssocID="{FECC0CC2-699B-4494-83AB-A36FB0604656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536E8959-D12E-4BF1-92CB-0AA4555D6306}" type="presOf" srcId="{16A84065-9DE7-4ADD-BDCA-421DD4E76B45}" destId="{46F59978-1A3C-4B39-8F18-C4A45338DF03}" srcOrd="0" destOrd="0" presId="urn:microsoft.com/office/officeart/2005/8/layout/target3"/>
    <dgm:cxn modelId="{8195337A-EDC2-437D-A387-AB6D71D3FAB6}" type="presOf" srcId="{FECC0CC2-699B-4494-83AB-A36FB0604656}" destId="{31E34D69-FCDD-4329-AE0D-BC353EE91431}" srcOrd="0" destOrd="0" presId="urn:microsoft.com/office/officeart/2005/8/layout/target3"/>
    <dgm:cxn modelId="{CDC0066A-2BAA-4792-A55A-F727184FC416}" srcId="{16A84065-9DE7-4ADD-BDCA-421DD4E76B45}" destId="{FECC0CC2-699B-4494-83AB-A36FB0604656}" srcOrd="0" destOrd="0" parTransId="{3CBAECD6-BB2D-4744-BFB2-69342F396558}" sibTransId="{B1B84D9A-E198-4B35-B7F5-F34309FFA344}"/>
    <dgm:cxn modelId="{E380F2DD-2D45-4A59-B275-368BBCD2E8FD}" type="presOf" srcId="{FECC0CC2-699B-4494-83AB-A36FB0604656}" destId="{9B41F6D2-CED7-418C-9A53-7C9F90113A4E}" srcOrd="1" destOrd="0" presId="urn:microsoft.com/office/officeart/2005/8/layout/target3"/>
    <dgm:cxn modelId="{1E1205AE-1D9A-48D6-8C40-1D64E32590C8}" type="presParOf" srcId="{46F59978-1A3C-4B39-8F18-C4A45338DF03}" destId="{439ACA4A-B77B-45C5-9BB3-D759C47B767C}" srcOrd="0" destOrd="0" presId="urn:microsoft.com/office/officeart/2005/8/layout/target3"/>
    <dgm:cxn modelId="{5AD1547D-754E-4819-A617-2C8C6C6F54C0}" type="presParOf" srcId="{46F59978-1A3C-4B39-8F18-C4A45338DF03}" destId="{782BC56E-5A96-4EB1-B350-C6CA884C384A}" srcOrd="1" destOrd="0" presId="urn:microsoft.com/office/officeart/2005/8/layout/target3"/>
    <dgm:cxn modelId="{10B368C1-1F01-4C63-A3E9-D911BD1A747E}" type="presParOf" srcId="{46F59978-1A3C-4B39-8F18-C4A45338DF03}" destId="{31E34D69-FCDD-4329-AE0D-BC353EE91431}" srcOrd="2" destOrd="0" presId="urn:microsoft.com/office/officeart/2005/8/layout/target3"/>
    <dgm:cxn modelId="{759432A3-086F-4A3A-A729-ADEBFF948322}" type="presParOf" srcId="{46F59978-1A3C-4B39-8F18-C4A45338DF03}" destId="{9B41F6D2-CED7-418C-9A53-7C9F90113A4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ACA4A-B77B-45C5-9BB3-D759C47B767C}">
      <dsp:nvSpPr>
        <dsp:cNvPr id="0" name=""/>
        <dsp:cNvSpPr/>
      </dsp:nvSpPr>
      <dsp:spPr>
        <a:xfrm>
          <a:off x="314909" y="290602"/>
          <a:ext cx="4937760" cy="49377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34D69-FCDD-4329-AE0D-BC353EE91431}">
      <dsp:nvSpPr>
        <dsp:cNvPr id="0" name=""/>
        <dsp:cNvSpPr/>
      </dsp:nvSpPr>
      <dsp:spPr>
        <a:xfrm>
          <a:off x="2952348" y="864074"/>
          <a:ext cx="4501080" cy="38420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 праздничном вечере среди учеников провели лотерею. Каждый из 50 школьников произвольно задумал одну цифру от 0 и до 9  и записал ее на левой и правой половинках своего билета. Правые половинки остались у их владельцев а левые попали на стол к организаторам лотереи. Итак, на столе 50 листочков, содержащих  необходимую информацию. Как в ней разобраться?</a:t>
          </a:r>
          <a:endParaRPr lang="ru-RU" sz="2000" kern="1200" dirty="0"/>
        </a:p>
      </dsp:txBody>
      <dsp:txXfrm>
        <a:off x="2952348" y="864074"/>
        <a:ext cx="4501080" cy="3842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0.18057</cdr:x>
      <cdr:y>0.78723</cdr:y>
    </cdr:from>
    <cdr:to>
      <cdr:x>0.97228</cdr:x>
      <cdr:y>0.89362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936104" y="2664296"/>
          <a:ext cx="4104456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9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</a:rPr>
            <a:t>0       1         2        3       4       5      6       7       8        9     10</a:t>
          </a:r>
          <a:endParaRPr lang="ru-RU" sz="1400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2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58082" y="5072082"/>
            <a:ext cx="1785918" cy="17859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pic>
        <p:nvPicPr>
          <p:cNvPr id="8" name="Рисунок 7" descr="2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0" y="5033954"/>
            <a:ext cx="2000232" cy="18240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 descr="2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86612" y="5000612"/>
            <a:ext cx="1857388" cy="1857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7DEFF-F2D0-45FE-8796-C81F73352B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E41E-B085-4677-B443-DEBA49843F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297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8B1E3-97E1-4FC5-AD9E-C450C3CDB4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D427F-66B5-44EE-B31A-5E5B1B9A94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71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B88EF-DC4E-4577-8BA3-147C67CF83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AFCAE-C8E6-463C-80B4-A02D211510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850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A357C-E6F8-4D5E-8C43-E0AEFE4A51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E002-6EDF-45A0-B622-72C7D0D37E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0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F5AB6-5A2A-432F-A346-03FF6786B2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F7DC8-6B35-449B-98EF-BFC218559D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739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67C3D-80B9-4314-B46C-F31E8F3293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5B73-A2F5-4728-94B9-84816FFC2D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69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C1A9-33DB-41C5-9252-8F6B2A040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CF355-BA35-442D-ABD7-B0AB65CB7D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13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2E397-5EF1-46F7-A13D-E86712ABAC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F9609-3720-4E95-929B-F555DBBEA1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681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F267D-EB12-42A1-8AA8-A98335C482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D343C-88D4-47F7-9678-29406CA38E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318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FE686-9E04-4C49-A247-FB490DEE36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30B21-C89C-45D6-9516-70174613AE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65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C24B0-6F38-4F2F-83E9-0140D9BA85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85C79-7B41-4637-97C4-784DD8BBA6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714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7DEFF-F2D0-45FE-8796-C81F73352B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E41E-B085-4677-B443-DEBA49843F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02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8B1E3-97E1-4FC5-AD9E-C450C3CDB4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D427F-66B5-44EE-B31A-5E5B1B9A94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662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B88EF-DC4E-4577-8BA3-147C67CF83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AFCAE-C8E6-463C-80B4-A02D211510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973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A357C-E6F8-4D5E-8C43-E0AEFE4A51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E002-6EDF-45A0-B622-72C7D0D37E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5608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F5AB6-5A2A-432F-A346-03FF6786B2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F7DC8-6B35-449B-98EF-BFC218559D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374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67C3D-80B9-4314-B46C-F31E8F3293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5B73-A2F5-4728-94B9-84816FFC2D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6183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C1A9-33DB-41C5-9252-8F6B2A040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CF355-BA35-442D-ABD7-B0AB65CB7D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2239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2E397-5EF1-46F7-A13D-E86712ABAC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F9609-3720-4E95-929B-F555DBBEA1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53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F267D-EB12-42A1-8AA8-A98335C482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D343C-88D4-47F7-9678-29406CA38E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15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FE686-9E04-4C49-A247-FB490DEE36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30B21-C89C-45D6-9516-70174613AE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677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C24B0-6F38-4F2F-83E9-0140D9BA85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85C79-7B41-4637-97C4-784DD8BBA6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0516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7DEFF-F2D0-45FE-8796-C81F73352B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E41E-B085-4677-B443-DEBA49843F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7652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8B1E3-97E1-4FC5-AD9E-C450C3CDB4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D427F-66B5-44EE-B31A-5E5B1B9A94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4892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B88EF-DC4E-4577-8BA3-147C67CF83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AFCAE-C8E6-463C-80B4-A02D211510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286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A357C-E6F8-4D5E-8C43-E0AEFE4A51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E002-6EDF-45A0-B622-72C7D0D37E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260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F5AB6-5A2A-432F-A346-03FF6786B2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F7DC8-6B35-449B-98EF-BFC218559D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842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67C3D-80B9-4314-B46C-F31E8F3293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5B73-A2F5-4728-94B9-84816FFC2D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6119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C1A9-33DB-41C5-9252-8F6B2A040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CF355-BA35-442D-ABD7-B0AB65CB7D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217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2E397-5EF1-46F7-A13D-E86712ABAC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F9609-3720-4E95-929B-F555DBBEA1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7374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F267D-EB12-42A1-8AA8-A98335C482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D343C-88D4-47F7-9678-29406CA38E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4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FE686-9E04-4C49-A247-FB490DEE36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30B21-C89C-45D6-9516-70174613AE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8369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C24B0-6F38-4F2F-83E9-0140D9BA85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85C79-7B41-4637-97C4-784DD8BBA6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084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7DEFF-F2D0-45FE-8796-C81F73352B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E41E-B085-4677-B443-DEBA49843F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606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8B1E3-97E1-4FC5-AD9E-C450C3CDB4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D427F-66B5-44EE-B31A-5E5B1B9A94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435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B88EF-DC4E-4577-8BA3-147C67CF83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AFCAE-C8E6-463C-80B4-A02D211510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9543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A357C-E6F8-4D5E-8C43-E0AEFE4A51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E002-6EDF-45A0-B622-72C7D0D37E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4990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F5AB6-5A2A-432F-A346-03FF6786B2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F7DC8-6B35-449B-98EF-BFC218559D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475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67C3D-80B9-4314-B46C-F31E8F3293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5B73-A2F5-4728-94B9-84816FFC2D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496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C1A9-33DB-41C5-9252-8F6B2A040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CF355-BA35-442D-ABD7-B0AB65CB7D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2584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2E397-5EF1-46F7-A13D-E86712ABAC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F9609-3720-4E95-929B-F555DBBEA1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931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F267D-EB12-42A1-8AA8-A98335C482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D343C-88D4-47F7-9678-29406CA38E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4340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FE686-9E04-4C49-A247-FB490DEE36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30B21-C89C-45D6-9516-70174613AE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1108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C24B0-6F38-4F2F-83E9-0140D9BA85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85C79-7B41-4637-97C4-784DD8BBA6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602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5" name="Рисунок 14" descr="51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 flipH="1">
            <a:off x="0" y="3786190"/>
            <a:ext cx="1769171" cy="1874383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C5EFAA-4A84-4A0C-B311-429875D13C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B21A38-2C76-4BC8-B451-F0771EF504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7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C5EFAA-4A84-4A0C-B311-429875D13C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B21A38-2C76-4BC8-B451-F0771EF504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37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C5EFAA-4A84-4A0C-B311-429875D13C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B21A38-2C76-4BC8-B451-F0771EF504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427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C5EFAA-4A84-4A0C-B311-429875D13C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B21A38-2C76-4BC8-B451-F0771EF504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68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Статистическая обработка данных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Алгебра – 11 класс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4925201"/>
              </p:ext>
            </p:extLst>
          </p:nvPr>
        </p:nvGraphicFramePr>
        <p:xfrm>
          <a:off x="395536" y="548680"/>
          <a:ext cx="8229600" cy="5518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849313"/>
          </a:xfrm>
        </p:spPr>
        <p:txBody>
          <a:bodyPr/>
          <a:lstStyle/>
          <a:p>
            <a:r>
              <a:rPr lang="ru-RU" altLang="ru-RU" sz="3600" b="1" dirty="0" smtClean="0">
                <a:solidFill>
                  <a:srgbClr val="C00000"/>
                </a:solidFill>
              </a:rPr>
              <a:t>Паспорт данных </a:t>
            </a:r>
            <a:br>
              <a:rPr lang="ru-RU" altLang="ru-RU" sz="3600" b="1" dirty="0" smtClean="0">
                <a:solidFill>
                  <a:srgbClr val="C00000"/>
                </a:solidFill>
              </a:rPr>
            </a:br>
            <a:r>
              <a:rPr lang="ru-RU" altLang="ru-RU" sz="3600" b="1" dirty="0" smtClean="0">
                <a:solidFill>
                  <a:srgbClr val="C00000"/>
                </a:solidFill>
              </a:rPr>
              <a:t>(числовые характеристики)</a:t>
            </a:r>
            <a:endParaRPr lang="ru-RU" altLang="ru-RU" sz="3600" b="1" dirty="0" smtClean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836613"/>
            <a:ext cx="8723312" cy="5616575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/>
              <a:t>Объём измерения </a:t>
            </a:r>
            <a:r>
              <a:rPr lang="ru-RU" sz="3000" dirty="0" smtClean="0"/>
              <a:t>(50) – количество данных.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/>
              <a:t>Размах измерения </a:t>
            </a:r>
            <a:r>
              <a:rPr lang="ru-RU" sz="3000" dirty="0" smtClean="0"/>
              <a:t>(10) – разность между наибольшим и наименьшим результатом измерения (10-0=10).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/>
              <a:t>Мода</a:t>
            </a:r>
            <a:r>
              <a:rPr lang="ru-RU" sz="3000" dirty="0" smtClean="0"/>
              <a:t> измерения (5) – число, которое встречается чаще других.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/>
              <a:t>Среднее</a:t>
            </a:r>
            <a:r>
              <a:rPr lang="ru-RU" sz="3000" dirty="0" smtClean="0"/>
              <a:t> – </a:t>
            </a:r>
            <a:r>
              <a:rPr lang="ru-RU" sz="3000" dirty="0" err="1" smtClean="0"/>
              <a:t>среднее</a:t>
            </a:r>
            <a:r>
              <a:rPr lang="ru-RU" sz="3000" dirty="0" smtClean="0"/>
              <a:t> арифметическое измерений (вычислить самостоятельно)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/>
              <a:t>Варианта</a:t>
            </a:r>
            <a:r>
              <a:rPr lang="ru-RU" sz="3000" dirty="0" smtClean="0"/>
              <a:t> измерения – конкретное измерение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/>
              <a:t>Ряд данных </a:t>
            </a:r>
            <a:r>
              <a:rPr lang="ru-RU" sz="3000" dirty="0" smtClean="0"/>
              <a:t>и сгруппированный ряд данных (0, 0, 1, 1, 1, 1, 1, 2, 2, 2, ….., 10) </a:t>
            </a:r>
          </a:p>
          <a:p>
            <a:pPr marL="342900" lvl="1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>
                <a:solidFill>
                  <a:srgbClr val="002060"/>
                </a:solidFill>
              </a:rPr>
              <a:t>Медиана</a:t>
            </a:r>
            <a:r>
              <a:rPr lang="ru-RU" sz="3000" dirty="0" smtClean="0">
                <a:solidFill>
                  <a:srgbClr val="002060"/>
                </a:solidFill>
              </a:rPr>
              <a:t> измерения – средняя варианта в сгруппированном ряде данных, если нечётное количество; и среднее арифметическое двух средних, если чётное количество: </a:t>
            </a:r>
          </a:p>
          <a:p>
            <a:pPr marL="742950" lvl="2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</a:rPr>
              <a:t>2, 2, 3, </a:t>
            </a:r>
            <a:r>
              <a:rPr lang="ru-RU" b="1" u="sng" dirty="0" smtClean="0">
                <a:solidFill>
                  <a:srgbClr val="002060"/>
                </a:solidFill>
              </a:rPr>
              <a:t>7</a:t>
            </a:r>
            <a:r>
              <a:rPr lang="ru-RU" dirty="0" smtClean="0">
                <a:solidFill>
                  <a:srgbClr val="002060"/>
                </a:solidFill>
              </a:rPr>
              <a:t>, 7,7, 8 (медиана </a:t>
            </a:r>
            <a:r>
              <a:rPr lang="ru-RU" b="1" dirty="0" smtClean="0">
                <a:solidFill>
                  <a:srgbClr val="002060"/>
                </a:solidFill>
              </a:rPr>
              <a:t>7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</a:p>
          <a:p>
            <a:pPr marL="742950" lvl="2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</a:rPr>
              <a:t>4, 5, 5, </a:t>
            </a:r>
            <a:r>
              <a:rPr lang="ru-RU" b="1" u="sng" dirty="0" smtClean="0">
                <a:solidFill>
                  <a:srgbClr val="002060"/>
                </a:solidFill>
              </a:rPr>
              <a:t>5, 7</a:t>
            </a:r>
            <a:r>
              <a:rPr lang="ru-RU" dirty="0" smtClean="0">
                <a:solidFill>
                  <a:srgbClr val="002060"/>
                </a:solidFill>
              </a:rPr>
              <a:t>, 8, 9, 9 (медиана (5+7)/2=</a:t>
            </a:r>
            <a:r>
              <a:rPr lang="ru-RU" b="1" dirty="0" smtClean="0">
                <a:solidFill>
                  <a:srgbClr val="002060"/>
                </a:solidFill>
              </a:rPr>
              <a:t>6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63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Решение: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28800"/>
            <a:ext cx="8229600" cy="475252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  Первое, надо как-то упорядочить  и сгруппировать данные.Результат группировки показан в таблице.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После этого всем участникам раздавали небольшие призы по шуточным номинациям: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«Самый популярный» (ответ 5)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«Почти самый популярный» (ответ 3)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«Оригинально, но неверно» (ответ 10)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«Сладкая парочка» (ответ 0)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«Три богатыря» (ответ 2,6,8) 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«Отличники» (ответы 1,7,9)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«Хорошисты» (ответ 4).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898063"/>
              </p:ext>
            </p:extLst>
          </p:nvPr>
        </p:nvGraphicFramePr>
        <p:xfrm>
          <a:off x="755577" y="2276872"/>
          <a:ext cx="763284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395"/>
                <a:gridCol w="587132"/>
                <a:gridCol w="587132"/>
                <a:gridCol w="587132"/>
                <a:gridCol w="587132"/>
                <a:gridCol w="587132"/>
                <a:gridCol w="587132"/>
                <a:gridCol w="587132"/>
                <a:gridCol w="587132"/>
                <a:gridCol w="587132"/>
                <a:gridCol w="587132"/>
                <a:gridCol w="587132"/>
              </a:tblGrid>
              <a:tr h="2904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Ответ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</a:tr>
              <a:tr h="50165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Количество ответов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115888"/>
            <a:ext cx="7581900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Обработка данных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36613"/>
          <a:ext cx="9143999" cy="133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965"/>
                <a:gridCol w="614722"/>
                <a:gridCol w="614722"/>
                <a:gridCol w="691563"/>
                <a:gridCol w="614722"/>
                <a:gridCol w="614722"/>
                <a:gridCol w="691563"/>
                <a:gridCol w="691563"/>
                <a:gridCol w="845243"/>
                <a:gridCol w="768403"/>
                <a:gridCol w="768403"/>
                <a:gridCol w="768408"/>
              </a:tblGrid>
              <a:tr h="63422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Ответ </a:t>
                      </a:r>
                      <a:endParaRPr lang="ru-RU" sz="20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0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7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8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39750" algn="l"/>
                        </a:tabLst>
                      </a:pPr>
                      <a:r>
                        <a:rPr lang="ru-RU" sz="3200" dirty="0" smtClean="0"/>
                        <a:t>9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39750" algn="l"/>
                        </a:tabLst>
                      </a:pPr>
                      <a:r>
                        <a:rPr lang="ru-RU" sz="3200" dirty="0" smtClean="0"/>
                        <a:t>10</a:t>
                      </a:r>
                      <a:endParaRPr lang="ru-RU" sz="3200" dirty="0"/>
                    </a:p>
                  </a:txBody>
                  <a:tcPr marT="45709" marB="45709"/>
                </a:tc>
              </a:tr>
              <a:tr h="70086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Количество ответов</a:t>
                      </a:r>
                      <a:endParaRPr lang="ru-RU" sz="20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9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10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 marT="45709" marB="45709"/>
                </a:tc>
              </a:tr>
            </a:tbl>
          </a:graphicData>
        </a:graphic>
      </p:graphicFrame>
      <p:graphicFrame>
        <p:nvGraphicFramePr>
          <p:cNvPr id="20" name="Содержимое 19"/>
          <p:cNvGraphicFramePr>
            <a:graphicFrameLocks noGrp="1"/>
          </p:cNvGraphicFramePr>
          <p:nvPr>
            <p:ph idx="1"/>
          </p:nvPr>
        </p:nvGraphicFramePr>
        <p:xfrm>
          <a:off x="2051720" y="2780928"/>
          <a:ext cx="5184253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41" name="TextBox 20"/>
          <p:cNvSpPr txBox="1">
            <a:spLocks noChangeArrowheads="1"/>
          </p:cNvSpPr>
          <p:nvPr/>
        </p:nvSpPr>
        <p:spPr bwMode="auto">
          <a:xfrm>
            <a:off x="2195513" y="2349500"/>
            <a:ext cx="52562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prstClr val="black"/>
                </a:solidFill>
              </a:rPr>
              <a:t>Многоугольник распределения</a:t>
            </a:r>
          </a:p>
        </p:txBody>
      </p:sp>
      <p:sp>
        <p:nvSpPr>
          <p:cNvPr id="4142" name="TextBox 22"/>
          <p:cNvSpPr txBox="1">
            <a:spLocks noChangeArrowheads="1"/>
          </p:cNvSpPr>
          <p:nvPr/>
        </p:nvSpPr>
        <p:spPr bwMode="auto">
          <a:xfrm>
            <a:off x="1042988" y="2852738"/>
            <a:ext cx="15843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Кол-во ответов</a:t>
            </a:r>
          </a:p>
        </p:txBody>
      </p:sp>
      <p:sp>
        <p:nvSpPr>
          <p:cNvPr id="4143" name="TextBox 24"/>
          <p:cNvSpPr txBox="1">
            <a:spLocks noChangeArrowheads="1"/>
          </p:cNvSpPr>
          <p:nvPr/>
        </p:nvSpPr>
        <p:spPr bwMode="auto">
          <a:xfrm>
            <a:off x="6516688" y="6021388"/>
            <a:ext cx="1584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Ответы</a:t>
            </a:r>
          </a:p>
        </p:txBody>
      </p:sp>
    </p:spTree>
    <p:extLst>
      <p:ext uri="{BB962C8B-B14F-4D97-AF65-F5344CB8AC3E}">
        <p14:creationId xmlns:p14="http://schemas.microsoft.com/office/powerpoint/2010/main" val="348294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115888"/>
            <a:ext cx="7581900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Обработка данных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36613"/>
          <a:ext cx="9143999" cy="133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965"/>
                <a:gridCol w="614722"/>
                <a:gridCol w="614722"/>
                <a:gridCol w="691563"/>
                <a:gridCol w="614722"/>
                <a:gridCol w="614722"/>
                <a:gridCol w="691563"/>
                <a:gridCol w="691563"/>
                <a:gridCol w="845243"/>
                <a:gridCol w="768403"/>
                <a:gridCol w="768403"/>
                <a:gridCol w="768408"/>
              </a:tblGrid>
              <a:tr h="63422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Ответ </a:t>
                      </a:r>
                      <a:endParaRPr lang="ru-RU" sz="20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0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7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8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39750" algn="l"/>
                        </a:tabLst>
                      </a:pPr>
                      <a:r>
                        <a:rPr lang="ru-RU" sz="3200" dirty="0" smtClean="0"/>
                        <a:t>9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39750" algn="l"/>
                        </a:tabLst>
                      </a:pPr>
                      <a:r>
                        <a:rPr lang="ru-RU" sz="3200" dirty="0" smtClean="0"/>
                        <a:t>10</a:t>
                      </a:r>
                      <a:endParaRPr lang="ru-RU" sz="3200" dirty="0"/>
                    </a:p>
                  </a:txBody>
                  <a:tcPr marT="45709" marB="45709"/>
                </a:tc>
              </a:tr>
              <a:tr h="70086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Количество ответов</a:t>
                      </a:r>
                      <a:endParaRPr lang="ru-RU" sz="20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9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10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 marT="45709" marB="45709"/>
                </a:tc>
              </a:tr>
            </a:tbl>
          </a:graphicData>
        </a:graphic>
      </p:graphicFrame>
      <p:graphicFrame>
        <p:nvGraphicFramePr>
          <p:cNvPr id="20" name="Содержимое 19"/>
          <p:cNvGraphicFramePr>
            <a:graphicFrameLocks noGrp="1"/>
          </p:cNvGraphicFramePr>
          <p:nvPr>
            <p:ph idx="1"/>
          </p:nvPr>
        </p:nvGraphicFramePr>
        <p:xfrm>
          <a:off x="2051720" y="2780928"/>
          <a:ext cx="5184253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65" name="TextBox 20"/>
          <p:cNvSpPr txBox="1">
            <a:spLocks noChangeArrowheads="1"/>
          </p:cNvSpPr>
          <p:nvPr/>
        </p:nvSpPr>
        <p:spPr bwMode="auto">
          <a:xfrm>
            <a:off x="2843213" y="2420938"/>
            <a:ext cx="547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prstClr val="black"/>
                </a:solidFill>
              </a:rPr>
              <a:t>Гистограмма распределения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10633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115888"/>
            <a:ext cx="7581900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Обработка данных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36613"/>
          <a:ext cx="9143999" cy="133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965"/>
                <a:gridCol w="614722"/>
                <a:gridCol w="614722"/>
                <a:gridCol w="691563"/>
                <a:gridCol w="614722"/>
                <a:gridCol w="614722"/>
                <a:gridCol w="691563"/>
                <a:gridCol w="691563"/>
                <a:gridCol w="845243"/>
                <a:gridCol w="768403"/>
                <a:gridCol w="768403"/>
                <a:gridCol w="768408"/>
              </a:tblGrid>
              <a:tr h="63422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Ответ </a:t>
                      </a:r>
                      <a:endParaRPr lang="ru-RU" sz="20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0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7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8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39750" algn="l"/>
                        </a:tabLst>
                      </a:pPr>
                      <a:r>
                        <a:rPr lang="ru-RU" sz="3200" dirty="0" smtClean="0"/>
                        <a:t>9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39750" algn="l"/>
                        </a:tabLst>
                      </a:pPr>
                      <a:r>
                        <a:rPr lang="ru-RU" sz="3200" dirty="0" smtClean="0"/>
                        <a:t>10</a:t>
                      </a:r>
                      <a:endParaRPr lang="ru-RU" sz="3200" dirty="0"/>
                    </a:p>
                  </a:txBody>
                  <a:tcPr marT="45709" marB="45709"/>
                </a:tc>
              </a:tr>
              <a:tr h="70086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Количество ответов</a:t>
                      </a:r>
                      <a:endParaRPr lang="ru-RU" sz="20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9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10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 marT="45709" marB="45709"/>
                </a:tc>
              </a:tr>
            </a:tbl>
          </a:graphicData>
        </a:graphic>
      </p:graphicFrame>
      <p:sp>
        <p:nvSpPr>
          <p:cNvPr id="6188" name="TextBox 20"/>
          <p:cNvSpPr txBox="1">
            <a:spLocks noChangeArrowheads="1"/>
          </p:cNvSpPr>
          <p:nvPr/>
        </p:nvSpPr>
        <p:spPr bwMode="auto">
          <a:xfrm>
            <a:off x="2843213" y="2420938"/>
            <a:ext cx="547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prstClr val="black"/>
                </a:solidFill>
              </a:rPr>
              <a:t>Круговая диаграмма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555776" y="3068960"/>
          <a:ext cx="4383410" cy="3213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90" name="TextBox 7"/>
          <p:cNvSpPr txBox="1">
            <a:spLocks noChangeArrowheads="1"/>
          </p:cNvSpPr>
          <p:nvPr/>
        </p:nvSpPr>
        <p:spPr bwMode="auto">
          <a:xfrm>
            <a:off x="4859338" y="2852738"/>
            <a:ext cx="433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6191" name="TextBox 8"/>
          <p:cNvSpPr txBox="1">
            <a:spLocks noChangeArrowheads="1"/>
          </p:cNvSpPr>
          <p:nvPr/>
        </p:nvSpPr>
        <p:spPr bwMode="auto">
          <a:xfrm>
            <a:off x="5508625" y="3141663"/>
            <a:ext cx="431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6192" name="TextBox 9"/>
          <p:cNvSpPr txBox="1">
            <a:spLocks noChangeArrowheads="1"/>
          </p:cNvSpPr>
          <p:nvPr/>
        </p:nvSpPr>
        <p:spPr bwMode="auto">
          <a:xfrm>
            <a:off x="5940425" y="3716338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6193" name="TextBox 10"/>
          <p:cNvSpPr txBox="1">
            <a:spLocks noChangeArrowheads="1"/>
          </p:cNvSpPr>
          <p:nvPr/>
        </p:nvSpPr>
        <p:spPr bwMode="auto">
          <a:xfrm>
            <a:off x="6084888" y="4797425"/>
            <a:ext cx="43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6194" name="TextBox 12"/>
          <p:cNvSpPr txBox="1">
            <a:spLocks noChangeArrowheads="1"/>
          </p:cNvSpPr>
          <p:nvPr/>
        </p:nvSpPr>
        <p:spPr bwMode="auto">
          <a:xfrm>
            <a:off x="5364163" y="5876925"/>
            <a:ext cx="43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6195" name="TextBox 13"/>
          <p:cNvSpPr txBox="1">
            <a:spLocks noChangeArrowheads="1"/>
          </p:cNvSpPr>
          <p:nvPr/>
        </p:nvSpPr>
        <p:spPr bwMode="auto">
          <a:xfrm>
            <a:off x="3924300" y="6021388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6196" name="TextBox 14"/>
          <p:cNvSpPr txBox="1">
            <a:spLocks noChangeArrowheads="1"/>
          </p:cNvSpPr>
          <p:nvPr/>
        </p:nvSpPr>
        <p:spPr bwMode="auto">
          <a:xfrm>
            <a:off x="2987675" y="4221163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6197" name="TextBox 15"/>
          <p:cNvSpPr txBox="1">
            <a:spLocks noChangeArrowheads="1"/>
          </p:cNvSpPr>
          <p:nvPr/>
        </p:nvSpPr>
        <p:spPr bwMode="auto">
          <a:xfrm>
            <a:off x="2987675" y="5084763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7</a:t>
            </a:r>
          </a:p>
        </p:txBody>
      </p:sp>
      <p:sp>
        <p:nvSpPr>
          <p:cNvPr id="6198" name="TextBox 16"/>
          <p:cNvSpPr txBox="1">
            <a:spLocks noChangeArrowheads="1"/>
          </p:cNvSpPr>
          <p:nvPr/>
        </p:nvSpPr>
        <p:spPr bwMode="auto">
          <a:xfrm>
            <a:off x="3276600" y="3284538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8</a:t>
            </a:r>
          </a:p>
        </p:txBody>
      </p:sp>
      <p:sp>
        <p:nvSpPr>
          <p:cNvPr id="6199" name="TextBox 17"/>
          <p:cNvSpPr txBox="1">
            <a:spLocks noChangeArrowheads="1"/>
          </p:cNvSpPr>
          <p:nvPr/>
        </p:nvSpPr>
        <p:spPr bwMode="auto">
          <a:xfrm>
            <a:off x="3779838" y="2924175"/>
            <a:ext cx="43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6200" name="TextBox 18"/>
          <p:cNvSpPr txBox="1">
            <a:spLocks noChangeArrowheads="1"/>
          </p:cNvSpPr>
          <p:nvPr/>
        </p:nvSpPr>
        <p:spPr bwMode="auto">
          <a:xfrm>
            <a:off x="4427538" y="2781300"/>
            <a:ext cx="62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prstClr val="black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07620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dirty="0" smtClean="0"/>
              <a:t>Основные этапы простейшей статистической обработки данных: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564904"/>
            <a:ext cx="7560840" cy="344584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Данные упорядочивают и группируют.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Составляют таблицы распределения данных.</a:t>
            </a:r>
          </a:p>
          <a:p>
            <a:pPr marL="514350" indent="-514350">
              <a:buAutoNum type="arabicPeriod"/>
            </a:pPr>
            <a:r>
              <a:rPr lang="ru-RU" dirty="0" smtClean="0"/>
              <a:t>Строят </a:t>
            </a:r>
            <a:r>
              <a:rPr lang="ru-RU" dirty="0" smtClean="0"/>
              <a:t>графики распределения данных (гистограмма, круговая диаграмма).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rgbClr val="0070C0"/>
                </a:solidFill>
              </a:rPr>
              <a:t>Получение паспорта данных измерения (числовые характеристики).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836713"/>
            <a:ext cx="7776864" cy="4968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Определение: Если среди всех данных конкретного измерения одна из вариант встретилась </a:t>
            </a:r>
            <a:r>
              <a:rPr lang="en-US" sz="2400" dirty="0" smtClean="0"/>
              <a:t>k</a:t>
            </a:r>
            <a:r>
              <a:rPr lang="ru-RU" sz="2400" dirty="0" smtClean="0"/>
              <a:t> раз, то число </a:t>
            </a:r>
            <a:r>
              <a:rPr lang="en-US" sz="2400" dirty="0" smtClean="0"/>
              <a:t>k</a:t>
            </a:r>
            <a:r>
              <a:rPr lang="ru-RU" sz="2400" dirty="0" smtClean="0"/>
              <a:t> называют </a:t>
            </a:r>
            <a:r>
              <a:rPr lang="ru-RU" sz="2400" u="sng" dirty="0" smtClean="0"/>
              <a:t>кратностью (абсолютной частотой)</a:t>
            </a:r>
            <a:r>
              <a:rPr lang="ru-RU" sz="2400" dirty="0" smtClean="0"/>
              <a:t> этой варианты. </a:t>
            </a:r>
          </a:p>
          <a:p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Так получается </a:t>
            </a:r>
            <a:r>
              <a:rPr lang="ru-RU" sz="2000" u="sng" dirty="0" smtClean="0"/>
              <a:t>таблица распределения </a:t>
            </a:r>
            <a:r>
              <a:rPr lang="ru-RU" sz="2000" dirty="0" smtClean="0"/>
              <a:t>данных измерения.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100791"/>
              </p:ext>
            </p:extLst>
          </p:nvPr>
        </p:nvGraphicFramePr>
        <p:xfrm>
          <a:off x="395542" y="4149080"/>
          <a:ext cx="835292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38"/>
                <a:gridCol w="540000"/>
                <a:gridCol w="540000"/>
                <a:gridCol w="540000"/>
                <a:gridCol w="540000"/>
                <a:gridCol w="540000"/>
                <a:gridCol w="540000"/>
                <a:gridCol w="540000"/>
                <a:gridCol w="540000"/>
                <a:gridCol w="540000"/>
                <a:gridCol w="540000"/>
                <a:gridCol w="540000"/>
                <a:gridCol w="1116784"/>
              </a:tblGrid>
              <a:tr h="36000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Варианта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Сумма</a:t>
                      </a:r>
                      <a:endParaRPr lang="ru-RU" dirty="0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ru-RU" dirty="0" smtClean="0"/>
                        <a:t>Кратность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971600" y="1196752"/>
                <a:ext cx="6984776" cy="2264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2438" algn="just"/>
                <a:r>
                  <a:rPr lang="ru-RU" sz="24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Введем еще понятие </a:t>
                </a:r>
                <a:r>
                  <a:rPr lang="ru-RU" sz="2400" b="1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частоты данной варианты </a:t>
                </a:r>
                <a:r>
                  <a:rPr lang="ru-RU" sz="24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- частное от деления кратности варианты на объем измерения. </a:t>
                </a:r>
              </a:p>
              <a:p>
                <a:pPr indent="452438" algn="just"/>
                <a:endParaRPr lang="ru-RU" sz="24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indent="452438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Частота варианты</m:t>
                      </m:r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ru-RU" sz="2400" i="1" smtClean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кратность варианты</m:t>
                          </m:r>
                        </m:num>
                        <m:den>
                          <m:r>
                            <a:rPr lang="ru-RU" sz="2400" i="1" smtClean="0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объем измерения</m:t>
                          </m:r>
                        </m:den>
                      </m:f>
                    </m:oMath>
                  </m:oMathPara>
                </a14:m>
                <a:endParaRPr lang="ru-RU" sz="24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196752"/>
                <a:ext cx="6984776" cy="2264723"/>
              </a:xfrm>
              <a:prstGeom prst="rect">
                <a:avLst/>
              </a:prstGeom>
              <a:blipFill rotWithShape="1">
                <a:blip r:embed="rId2"/>
                <a:stretch>
                  <a:fillRect l="-1309" t="-2151" r="-13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223120" y="3820846"/>
                <a:ext cx="7920880" cy="5376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000" i="1" smtClean="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Частота варианты(в процентах)</m:t>
                    </m:r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ru-RU" sz="200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кратность варианты</m:t>
                        </m:r>
                      </m:num>
                      <m:den>
                        <m:r>
                          <a:rPr lang="ru-RU" sz="200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объем измерения</m:t>
                        </m:r>
                      </m:den>
                    </m:f>
                  </m:oMath>
                </a14:m>
                <a:r>
                  <a:rPr lang="ru-RU" sz="24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. 100%</a:t>
                </a:r>
                <a:endParaRPr lang="ru-RU" sz="2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120" y="3820846"/>
                <a:ext cx="7920880" cy="537648"/>
              </a:xfrm>
              <a:prstGeom prst="rect">
                <a:avLst/>
              </a:prstGeom>
              <a:blipFill rotWithShape="1">
                <a:blip r:embed="rId3"/>
                <a:stretch>
                  <a:fillRect t="-11364" b="-90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6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96147" y="509855"/>
            <a:ext cx="76202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Еще одна важная числовая характеристика –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исперсия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или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разброс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данных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вокруг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их среднего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значения. 	</a:t>
            </a:r>
            <a:endParaRPr lang="ru-RU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лгоритм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поиска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дисперсии:</a:t>
            </a:r>
            <a:endParaRPr 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147" y="1755653"/>
            <a:ext cx="7044205" cy="4723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096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700808"/>
            <a:ext cx="6196405" cy="402226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№1.</a:t>
            </a:r>
          </a:p>
          <a:p>
            <a:pPr marL="0" indent="0">
              <a:buNone/>
            </a:pPr>
            <a:r>
              <a:rPr lang="ru-RU" sz="2200" dirty="0" smtClean="0"/>
              <a:t>На уроке физкультуры 14 школьников прыгали в высоту, а учитель записывал их результаты. Получился такой ряд данных (в сантиметрах):</a:t>
            </a:r>
          </a:p>
          <a:p>
            <a:pPr marL="0" indent="0">
              <a:buNone/>
            </a:pPr>
            <a:r>
              <a:rPr lang="ru-RU" sz="2200" dirty="0" smtClean="0"/>
              <a:t>125, 110, 130, 125, 120, 130, 140, 125, 110, 130, 120, 125, 120, 125.</a:t>
            </a:r>
          </a:p>
          <a:p>
            <a:pPr marL="0" indent="0">
              <a:buNone/>
            </a:pPr>
            <a:r>
              <a:rPr lang="ru-RU" sz="2200" dirty="0" smtClean="0"/>
              <a:t>Требуется сгруппировать данные, составить таблицу их распределения, найти размах, моду и медиану измерения.</a:t>
            </a:r>
          </a:p>
          <a:p>
            <a:pPr marL="0" indent="0">
              <a:buNone/>
            </a:pP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Решение: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Выпишем все варианты измерения в порядке возрастания:</a:t>
            </a:r>
          </a:p>
          <a:p>
            <a:pPr marL="0" indent="0">
              <a:buNone/>
            </a:pPr>
            <a:r>
              <a:rPr lang="ru-RU" sz="2200" dirty="0" smtClean="0"/>
              <a:t>110, 110, 120, 120, 120, 125, 125, 125, 125, 125, 130, 130, 130, 140.</a:t>
            </a:r>
          </a:p>
          <a:p>
            <a:pPr marL="0" indent="0">
              <a:buNone/>
            </a:pPr>
            <a:r>
              <a:rPr lang="ru-RU" sz="2200" dirty="0" smtClean="0"/>
              <a:t>Размах измерения равен 140-110=30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dirty="0" smtClean="0"/>
              <a:t> </a:t>
            </a:r>
            <a:r>
              <a:rPr lang="ru-RU" sz="2200" dirty="0" smtClean="0"/>
              <a:t>Варианта 125 встретилась наибольшее число раз и ее кратность равна 5; это мода измерения.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8488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20688"/>
            <a:ext cx="7416824" cy="5112568"/>
          </a:xfrm>
        </p:spPr>
        <p:txBody>
          <a:bodyPr/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Составим </a:t>
            </a:r>
            <a:r>
              <a:rPr lang="ru-RU" sz="2000" dirty="0" smtClean="0"/>
              <a:t>таблицу распределения данных: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           125 </a:t>
            </a:r>
            <a:r>
              <a:rPr lang="ru-RU" sz="2000" dirty="0" smtClean="0"/>
              <a:t>– медиана измерения.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874497"/>
              </p:ext>
            </p:extLst>
          </p:nvPr>
        </p:nvGraphicFramePr>
        <p:xfrm>
          <a:off x="971600" y="1700808"/>
          <a:ext cx="7200798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793"/>
                <a:gridCol w="980264"/>
                <a:gridCol w="980264"/>
                <a:gridCol w="980264"/>
                <a:gridCol w="980264"/>
                <a:gridCol w="980264"/>
                <a:gridCol w="1028685"/>
              </a:tblGrid>
              <a:tr h="422447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Варианта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</a:t>
                      </a:r>
                      <a:endParaRPr lang="ru-RU" dirty="0"/>
                    </a:p>
                  </a:txBody>
                  <a:tcPr/>
                </a:tc>
              </a:tr>
              <a:tr h="42244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140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9282">
                <a:tc>
                  <a:txBody>
                    <a:bodyPr/>
                    <a:lstStyle/>
                    <a:p>
                      <a:r>
                        <a:rPr lang="ru-RU" dirty="0" smtClean="0"/>
                        <a:t>Кратность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40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298</TotalTime>
  <Words>723</Words>
  <Application>Microsoft Office PowerPoint</Application>
  <PresentationFormat>Экран (4:3)</PresentationFormat>
  <Paragraphs>220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Кнопка</vt:lpstr>
      <vt:lpstr>Тема Office</vt:lpstr>
      <vt:lpstr>1_Тема Office</vt:lpstr>
      <vt:lpstr>2_Тема Office</vt:lpstr>
      <vt:lpstr>3_Тема Office</vt:lpstr>
      <vt:lpstr>Статистическая обработка данных</vt:lpstr>
      <vt:lpstr>Презентация PowerPoint</vt:lpstr>
      <vt:lpstr>Паспорт данных  (числовые характеристики)</vt:lpstr>
      <vt:lpstr>Решение:</vt:lpstr>
      <vt:lpstr>Обработка данных</vt:lpstr>
      <vt:lpstr>Обработка данных</vt:lpstr>
      <vt:lpstr>Обработка данных</vt:lpstr>
      <vt:lpstr> Основные этапы простейшей статистической обработки данных: </vt:lpstr>
      <vt:lpstr>Презентация PowerPoint</vt:lpstr>
      <vt:lpstr>Презентация PowerPoint</vt:lpstr>
      <vt:lpstr>Презентация PowerPoint</vt:lpstr>
      <vt:lpstr>Решение задач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30</cp:revision>
  <dcterms:modified xsi:type="dcterms:W3CDTF">2016-10-03T15:31:37Z</dcterms:modified>
</cp:coreProperties>
</file>